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71" r:id="rId12"/>
    <p:sldId id="265" r:id="rId13"/>
    <p:sldId id="272" r:id="rId14"/>
    <p:sldId id="266" r:id="rId15"/>
    <p:sldId id="273" r:id="rId16"/>
    <p:sldId id="267" r:id="rId17"/>
    <p:sldId id="276" r:id="rId18"/>
    <p:sldId id="275" r:id="rId19"/>
    <p:sldId id="274" r:id="rId20"/>
    <p:sldId id="277" r:id="rId21"/>
    <p:sldId id="278" r:id="rId22"/>
    <p:sldId id="26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8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BD13D-FED4-6845-8612-9836F227E60B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E6C016-C9DB-7240-9121-0A10EE7A2F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902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 smtClean="0"/>
              <a:t> 25 year</a:t>
            </a:r>
            <a:r>
              <a:rPr lang="en-US" baseline="0" dirty="0" smtClean="0"/>
              <a:t>s should be heavily discounted</a:t>
            </a:r>
          </a:p>
          <a:p>
            <a:pPr>
              <a:buFontTx/>
              <a:buChar char="-"/>
            </a:pPr>
            <a:r>
              <a:rPr lang="en-US" baseline="0" dirty="0" smtClean="0"/>
              <a:t> If it were an option, you could do the $85K do-gooder for the first 10 years, then switch to a higher-paying job to further maximize your income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6C016-C9DB-7240-9121-0A10EE7A2F2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5C61D-55C3-BE41-A933-4162BFABC46D}" type="datetimeFigureOut">
              <a:rPr lang="en-US" smtClean="0"/>
              <a:pPr/>
              <a:t>12/17/2012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53E3B-9411-744A-A4FB-9EB18534D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d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df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.pd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72758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Student Loan Repayment: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3200" dirty="0" smtClean="0">
                <a:solidFill>
                  <a:schemeClr val="bg1"/>
                </a:solidFill>
              </a:rPr>
              <a:t>A Decision Models Intergalactic Project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40256"/>
            <a:ext cx="6400800" cy="3098544"/>
          </a:xfrm>
        </p:spPr>
        <p:txBody>
          <a:bodyPr>
            <a:normAutofit/>
          </a:bodyPr>
          <a:lstStyle/>
          <a:p>
            <a:r>
              <a:rPr lang="en-US" dirty="0" smtClean="0"/>
              <a:t>Kelly Brooks</a:t>
            </a:r>
          </a:p>
          <a:p>
            <a:r>
              <a:rPr lang="en-US" dirty="0" smtClean="0"/>
              <a:t>Reece Fischer</a:t>
            </a:r>
          </a:p>
          <a:p>
            <a:r>
              <a:rPr lang="en-US" dirty="0" smtClean="0"/>
              <a:t>Philipp Hacker</a:t>
            </a:r>
          </a:p>
          <a:p>
            <a:r>
              <a:rPr lang="en-US" dirty="0" smtClean="0"/>
              <a:t>Amy Nelson</a:t>
            </a:r>
          </a:p>
          <a:p>
            <a:r>
              <a:rPr lang="en-US" dirty="0" smtClean="0"/>
              <a:t>12/17/12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Model: Scenario B Do-</a:t>
            </a:r>
            <a:r>
              <a:rPr lang="en-US" dirty="0" err="1" smtClean="0">
                <a:solidFill>
                  <a:srgbClr val="FFFFFF"/>
                </a:solidFill>
              </a:rPr>
              <a:t>Gooder</a:t>
            </a: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sz="3600" dirty="0" smtClean="0">
                <a:solidFill>
                  <a:srgbClr val="FFFFFF"/>
                </a:solidFill>
              </a:rPr>
              <a:t>$85,000 base salary, qualifying job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en-US" sz="2000" dirty="0" smtClean="0">
                <a:solidFill>
                  <a:srgbClr val="FFFFFF"/>
                </a:solidFill>
              </a:rPr>
              <a:t>Variance of real increase in salary: Min -3%, Max 10%, Most likely 2%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272" y="2319364"/>
            <a:ext cx="5948259" cy="4037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841475" y="2843166"/>
            <a:ext cx="7486941" cy="3783588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2408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/>
              <a:buNone/>
            </a:pPr>
            <a:endParaRPr lang="en-US" sz="2000" dirty="0" smtClean="0">
              <a:solidFill>
                <a:srgbClr val="FFFFFF"/>
              </a:solidFill>
            </a:endParaRPr>
          </a:p>
          <a:p>
            <a:pPr marL="342900" lvl="1" indent="-342900">
              <a:lnSpc>
                <a:spcPct val="80000"/>
              </a:lnSpc>
              <a:buFont typeface="Arial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Mean / Median: </a:t>
            </a:r>
            <a:r>
              <a:rPr lang="en-US" sz="2200" dirty="0">
                <a:solidFill>
                  <a:srgbClr val="FFFFFF"/>
                </a:solidFill>
              </a:rPr>
              <a:t>	$608,845 </a:t>
            </a:r>
            <a:r>
              <a:rPr lang="en-US" sz="2200" dirty="0" smtClean="0">
                <a:solidFill>
                  <a:srgbClr val="FFFFFF"/>
                </a:solidFill>
              </a:rPr>
              <a:t>/ 	$</a:t>
            </a:r>
            <a:r>
              <a:rPr lang="en-US" sz="2200" dirty="0">
                <a:solidFill>
                  <a:srgbClr val="FFFFFF"/>
                </a:solidFill>
              </a:rPr>
              <a:t>605,536 </a:t>
            </a:r>
            <a:r>
              <a:rPr lang="en-US" sz="2200" dirty="0" smtClean="0">
                <a:solidFill>
                  <a:srgbClr val="FFFFFF"/>
                </a:solidFill>
              </a:rPr>
              <a:t>(</a:t>
            </a:r>
            <a:r>
              <a:rPr lang="en-US" sz="2200" dirty="0">
                <a:solidFill>
                  <a:srgbClr val="FFFFFF"/>
                </a:solidFill>
              </a:rPr>
              <a:t>monthly </a:t>
            </a:r>
            <a:r>
              <a:rPr lang="en-US" sz="2200" dirty="0" smtClean="0">
                <a:solidFill>
                  <a:srgbClr val="FFFFFF"/>
                </a:solidFill>
              </a:rPr>
              <a:t>$5,074 / $5,046)</a:t>
            </a:r>
            <a:endParaRPr lang="en-US" sz="2200" dirty="0">
              <a:solidFill>
                <a:srgbClr val="FFFFFF"/>
              </a:solidFill>
            </a:endParaRPr>
          </a:p>
          <a:p>
            <a:pPr marL="342900" lvl="1" indent="-342900">
              <a:lnSpc>
                <a:spcPct val="80000"/>
              </a:lnSpc>
              <a:buFont typeface="Arial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Range: 			$595,221 - 	$667,108 (monthly $4,960 - $5,559)	</a:t>
            </a:r>
            <a:endParaRPr lang="en-US" sz="2200" dirty="0">
              <a:solidFill>
                <a:srgbClr val="FFFFFF"/>
              </a:solidFill>
            </a:endParaRPr>
          </a:p>
          <a:p>
            <a:pPr lvl="1">
              <a:buFont typeface="Arial"/>
              <a:buNone/>
            </a:pPr>
            <a:endParaRPr lang="en-US" sz="1800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FF"/>
                </a:solidFill>
              </a:rPr>
              <a:t>Scenario </a:t>
            </a:r>
            <a:r>
              <a:rPr lang="en-US" dirty="0" smtClean="0">
                <a:solidFill>
                  <a:srgbClr val="FFFFFF"/>
                </a:solidFill>
              </a:rPr>
              <a:t>B </a:t>
            </a:r>
            <a:r>
              <a:rPr lang="en-US" dirty="0">
                <a:solidFill>
                  <a:srgbClr val="FFFFFF"/>
                </a:solidFill>
              </a:rPr>
              <a:t>10-Year Disposable </a:t>
            </a:r>
            <a:r>
              <a:rPr lang="en-US" dirty="0" smtClean="0">
                <a:solidFill>
                  <a:srgbClr val="FFFFFF"/>
                </a:solidFill>
              </a:rPr>
              <a:t>Income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Model: Scenario C Dark Side</a:t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sz="3600" dirty="0" smtClean="0">
                <a:solidFill>
                  <a:srgbClr val="FFFFFF"/>
                </a:solidFill>
              </a:rPr>
              <a:t>$85,000 base salary, non-qualifying job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en-US" sz="2000" dirty="0" smtClean="0">
                <a:solidFill>
                  <a:srgbClr val="FFFFFF"/>
                </a:solidFill>
              </a:rPr>
              <a:t>Fixed 10-Year Repayment</a:t>
            </a:r>
          </a:p>
          <a:p>
            <a:pPr lvl="1">
              <a:buNone/>
            </a:pPr>
            <a:r>
              <a:rPr lang="en-US" sz="2000" dirty="0" smtClean="0">
                <a:solidFill>
                  <a:srgbClr val="FFFFFF"/>
                </a:solidFill>
              </a:rPr>
              <a:t>Variance of real increase in salary: Min -2%, Max </a:t>
            </a:r>
            <a:r>
              <a:rPr lang="en-US" sz="2000" dirty="0" smtClean="0">
                <a:solidFill>
                  <a:srgbClr val="FFFFFF"/>
                </a:solidFill>
              </a:rPr>
              <a:t>20%, </a:t>
            </a:r>
            <a:r>
              <a:rPr lang="en-US" sz="2000" dirty="0" smtClean="0">
                <a:solidFill>
                  <a:srgbClr val="FFFFFF"/>
                </a:solidFill>
              </a:rPr>
              <a:t>Most likely 3%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783" y="2446274"/>
            <a:ext cx="6199653" cy="418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868546" y="2668684"/>
            <a:ext cx="7086601" cy="3709568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32408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/>
              <a:buNone/>
            </a:pPr>
            <a:endParaRPr lang="en-US" sz="2000" dirty="0" smtClean="0">
              <a:solidFill>
                <a:srgbClr val="FFFFFF"/>
              </a:solidFill>
            </a:endParaRPr>
          </a:p>
          <a:p>
            <a:pPr marL="342900" lvl="1" indent="-342900">
              <a:lnSpc>
                <a:spcPct val="80000"/>
              </a:lnSpc>
              <a:buFont typeface="Arial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Mean / Median: </a:t>
            </a:r>
            <a:r>
              <a:rPr lang="en-US" sz="2200" dirty="0">
                <a:solidFill>
                  <a:srgbClr val="FFFFFF"/>
                </a:solidFill>
              </a:rPr>
              <a:t>	</a:t>
            </a:r>
            <a:r>
              <a:rPr lang="en-US" sz="2200" dirty="0" smtClean="0">
                <a:solidFill>
                  <a:srgbClr val="FFFFFF"/>
                </a:solidFill>
              </a:rPr>
              <a:t>$392,894 / 	$389,536 (</a:t>
            </a:r>
            <a:r>
              <a:rPr lang="en-US" sz="2200" dirty="0">
                <a:solidFill>
                  <a:srgbClr val="FFFFFF"/>
                </a:solidFill>
              </a:rPr>
              <a:t>monthly </a:t>
            </a:r>
            <a:r>
              <a:rPr lang="en-US" sz="2200" dirty="0" smtClean="0">
                <a:solidFill>
                  <a:srgbClr val="FFFFFF"/>
                </a:solidFill>
              </a:rPr>
              <a:t>$3,274 / $3,246)</a:t>
            </a:r>
            <a:endParaRPr lang="en-US" sz="2200" dirty="0">
              <a:solidFill>
                <a:srgbClr val="FFFFFF"/>
              </a:solidFill>
            </a:endParaRPr>
          </a:p>
          <a:p>
            <a:pPr marL="342900" lvl="1" indent="-342900">
              <a:lnSpc>
                <a:spcPct val="80000"/>
              </a:lnSpc>
              <a:buFont typeface="Arial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Range: 			$277,128 - 	$605,810 (monthly $2,309 - $5,048)	</a:t>
            </a:r>
            <a:endParaRPr lang="en-US" sz="2200" dirty="0">
              <a:solidFill>
                <a:srgbClr val="FFFFFF"/>
              </a:solidFill>
            </a:endParaRPr>
          </a:p>
          <a:p>
            <a:pPr lvl="1">
              <a:buFont typeface="Arial"/>
              <a:buNone/>
            </a:pPr>
            <a:endParaRPr lang="en-US" sz="1800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FF"/>
                </a:solidFill>
              </a:rPr>
              <a:t>Scenario </a:t>
            </a:r>
            <a:r>
              <a:rPr lang="en-US" dirty="0" smtClean="0">
                <a:solidFill>
                  <a:srgbClr val="FFFFFF"/>
                </a:solidFill>
              </a:rPr>
              <a:t>C </a:t>
            </a:r>
            <a:r>
              <a:rPr lang="en-US" dirty="0">
                <a:solidFill>
                  <a:srgbClr val="FFFFFF"/>
                </a:solidFill>
              </a:rPr>
              <a:t>10-Year Disposable </a:t>
            </a:r>
            <a:r>
              <a:rPr lang="en-US" dirty="0" smtClean="0">
                <a:solidFill>
                  <a:srgbClr val="FFFFFF"/>
                </a:solidFill>
              </a:rPr>
              <a:t>Income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4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Model: Scenario D Dark Side</a:t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sz="3600" dirty="0" smtClean="0">
                <a:solidFill>
                  <a:srgbClr val="FFFFFF"/>
                </a:solidFill>
              </a:rPr>
              <a:t>$100,000 base salary, non-qualifying job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en-US" sz="2000" dirty="0" smtClean="0">
                <a:solidFill>
                  <a:srgbClr val="FFFFFF"/>
                </a:solidFill>
              </a:rPr>
              <a:t>Fixed 10-Year Repayment</a:t>
            </a:r>
          </a:p>
          <a:p>
            <a:pPr lvl="1">
              <a:buNone/>
            </a:pPr>
            <a:r>
              <a:rPr lang="en-US" sz="2000" dirty="0" smtClean="0">
                <a:solidFill>
                  <a:srgbClr val="FFFFFF"/>
                </a:solidFill>
              </a:rPr>
              <a:t>Variance of real increase in salary: Min -2%, Max </a:t>
            </a:r>
            <a:r>
              <a:rPr lang="en-US" sz="2000" dirty="0" smtClean="0">
                <a:solidFill>
                  <a:srgbClr val="FFFFFF"/>
                </a:solidFill>
              </a:rPr>
              <a:t>20%, </a:t>
            </a:r>
            <a:r>
              <a:rPr lang="en-US" sz="2000" dirty="0" smtClean="0">
                <a:solidFill>
                  <a:srgbClr val="FFFFFF"/>
                </a:solidFill>
              </a:rPr>
              <a:t>Most likely 3%</a:t>
            </a:r>
          </a:p>
          <a:p>
            <a:pPr>
              <a:buNone/>
            </a:pPr>
            <a:endParaRPr lang="en-US" sz="2000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853" y="2550387"/>
            <a:ext cx="6131583" cy="4155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827132" y="2732720"/>
            <a:ext cx="6931209" cy="3769782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32408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/>
              <a:buNone/>
            </a:pPr>
            <a:endParaRPr lang="en-US" sz="2000" dirty="0" smtClean="0">
              <a:solidFill>
                <a:srgbClr val="FFFFFF"/>
              </a:solidFill>
            </a:endParaRPr>
          </a:p>
          <a:p>
            <a:pPr marL="342900" lvl="1" indent="-342900">
              <a:lnSpc>
                <a:spcPct val="80000"/>
              </a:lnSpc>
              <a:buFont typeface="Arial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Mean / Median: </a:t>
            </a:r>
            <a:r>
              <a:rPr lang="en-US" sz="2200" dirty="0">
                <a:solidFill>
                  <a:srgbClr val="FFFFFF"/>
                </a:solidFill>
              </a:rPr>
              <a:t>	</a:t>
            </a:r>
            <a:r>
              <a:rPr lang="en-US" sz="2200" dirty="0" smtClean="0">
                <a:solidFill>
                  <a:srgbClr val="FFFFFF"/>
                </a:solidFill>
              </a:rPr>
              <a:t>$506,995 / 	$503,194 (</a:t>
            </a:r>
            <a:r>
              <a:rPr lang="en-US" sz="2200" dirty="0">
                <a:solidFill>
                  <a:srgbClr val="FFFFFF"/>
                </a:solidFill>
              </a:rPr>
              <a:t>monthly </a:t>
            </a:r>
            <a:r>
              <a:rPr lang="en-US" sz="2200" dirty="0" smtClean="0">
                <a:solidFill>
                  <a:srgbClr val="FFFFFF"/>
                </a:solidFill>
              </a:rPr>
              <a:t>$4,225 / $4,193)</a:t>
            </a:r>
            <a:endParaRPr lang="en-US" sz="2200" dirty="0">
              <a:solidFill>
                <a:srgbClr val="FFFFFF"/>
              </a:solidFill>
            </a:endParaRPr>
          </a:p>
          <a:p>
            <a:pPr marL="342900" lvl="1" indent="-342900">
              <a:lnSpc>
                <a:spcPct val="80000"/>
              </a:lnSpc>
              <a:buFont typeface="Arial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Range: 			$353,701 - 	$789,302 (monthly $2,948 - $6,578)	</a:t>
            </a:r>
            <a:endParaRPr lang="en-US" sz="2200" dirty="0">
              <a:solidFill>
                <a:srgbClr val="FFFFFF"/>
              </a:solidFill>
            </a:endParaRPr>
          </a:p>
          <a:p>
            <a:pPr lvl="1">
              <a:buFont typeface="Arial"/>
              <a:buNone/>
            </a:pPr>
            <a:endParaRPr lang="en-US" sz="1800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FF"/>
                </a:solidFill>
              </a:rPr>
              <a:t>Scenario </a:t>
            </a:r>
            <a:r>
              <a:rPr lang="en-US" dirty="0" smtClean="0">
                <a:solidFill>
                  <a:srgbClr val="FFFFFF"/>
                </a:solidFill>
              </a:rPr>
              <a:t>D </a:t>
            </a:r>
            <a:r>
              <a:rPr lang="en-US" dirty="0">
                <a:solidFill>
                  <a:srgbClr val="FFFFFF"/>
                </a:solidFill>
              </a:rPr>
              <a:t>10-Year Disposable </a:t>
            </a:r>
            <a:r>
              <a:rPr lang="en-US" dirty="0" smtClean="0">
                <a:solidFill>
                  <a:srgbClr val="FFFFFF"/>
                </a:solidFill>
              </a:rPr>
              <a:t>Income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Use the Force, Jami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38" y="1524000"/>
            <a:ext cx="709612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66691" y="382690"/>
            <a:ext cx="12703043" cy="6457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Jami’s best move to maximize 10-year disposable income is to accept a qualifying, do-gooder job that pays her $85,000 per year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More money in a qualifying job is better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Additionally, over a 10-year time horizon, it will usually be better for Jami to accept a $65,000 qualifying offer than a $100,000 non-qualifying offer</a:t>
            </a:r>
          </a:p>
          <a:p>
            <a:endParaRPr lang="en-US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Takeaways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793" y="1538801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FF"/>
                </a:solidFill>
              </a:rPr>
              <a:t>After 25 years, the $100,000 job yields the largest total disposable income.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71593" y="2607751"/>
          <a:ext cx="6096000" cy="2931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25-Year Disposable Income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Scenario A</a:t>
                      </a:r>
                    </a:p>
                    <a:p>
                      <a:r>
                        <a:rPr lang="en-US" dirty="0" smtClean="0"/>
                        <a:t>(Do-</a:t>
                      </a:r>
                      <a:r>
                        <a:rPr lang="en-US" dirty="0" err="1" smtClean="0"/>
                        <a:t>Gooder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$65K)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$1,502,774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Scenario B</a:t>
                      </a:r>
                    </a:p>
                    <a:p>
                      <a:r>
                        <a:rPr lang="en-US" dirty="0" smtClean="0"/>
                        <a:t>(Do-</a:t>
                      </a:r>
                      <a:r>
                        <a:rPr lang="en-US" dirty="0" err="1" smtClean="0"/>
                        <a:t>Gooder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$85K)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$1,828,756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Scenario C</a:t>
                      </a:r>
                    </a:p>
                    <a:p>
                      <a:r>
                        <a:rPr lang="en-US" dirty="0" smtClean="0"/>
                        <a:t>(Dark Side, $85K)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$1,600,353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Scenario D</a:t>
                      </a:r>
                    </a:p>
                    <a:p>
                      <a:r>
                        <a:rPr lang="en-US" dirty="0" smtClean="0"/>
                        <a:t>(Dark Side, $100K)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$3,202,005</a:t>
                      </a:r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But … The Empire Strikes Back?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Agenda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The Problem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Model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Analysis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Conclusions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863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Also …. How to Get an MBA for Free: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3556" dirty="0" smtClean="0">
                <a:solidFill>
                  <a:schemeClr val="bg1"/>
                </a:solidFill>
              </a:rPr>
              <a:t>At least, with a greater than 70% chance</a:t>
            </a:r>
            <a:endParaRPr lang="en-US" sz="3556" dirty="0">
              <a:solidFill>
                <a:schemeClr val="bg1"/>
              </a:solidFill>
            </a:endParaRPr>
          </a:p>
        </p:txBody>
      </p:sp>
      <p:pic>
        <p:nvPicPr>
          <p:cNvPr id="4" name="Picture 3" descr="Yoda-Luke.jpg"/>
          <p:cNvPicPr>
            <a:picLocks noChangeAspect="1"/>
          </p:cNvPicPr>
          <p:nvPr/>
        </p:nvPicPr>
        <p:blipFill>
          <a:blip r:embed="rId2"/>
          <a:srcRect l="39259" t="29382" r="37963" b="26667"/>
          <a:stretch>
            <a:fillRect/>
          </a:stretch>
        </p:blipFill>
        <p:spPr>
          <a:xfrm>
            <a:off x="6417732" y="2624655"/>
            <a:ext cx="2082800" cy="30141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9733" y="2302922"/>
            <a:ext cx="494453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dirty="0">
                <a:solidFill>
                  <a:srgbClr val="FFFFFF"/>
                </a:solidFill>
              </a:rPr>
              <a:t>With over $200K in loans and an annual salary of $65K in a Do-</a:t>
            </a:r>
            <a:r>
              <a:rPr lang="en-US" sz="2000" dirty="0" err="1">
                <a:solidFill>
                  <a:srgbClr val="FFFFFF"/>
                </a:solidFill>
              </a:rPr>
              <a:t>Gooder</a:t>
            </a:r>
            <a:r>
              <a:rPr lang="en-US" sz="2000" dirty="0">
                <a:solidFill>
                  <a:srgbClr val="FFFFFF"/>
                </a:solidFill>
              </a:rPr>
              <a:t> Job: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Jami </a:t>
            </a:r>
            <a:r>
              <a:rPr lang="en-US" sz="2000" dirty="0">
                <a:solidFill>
                  <a:srgbClr val="FFFFFF"/>
                </a:solidFill>
              </a:rPr>
              <a:t>qualifies for IBR and Stern Loan Repayment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Because </a:t>
            </a:r>
            <a:r>
              <a:rPr lang="en-US" sz="2000" dirty="0">
                <a:solidFill>
                  <a:srgbClr val="FFFFFF"/>
                </a:solidFill>
              </a:rPr>
              <a:t>of her total indebtedness and annual salary,  Stern will pay up to $15K per year towards her  loans for 10 years, which covers Jami’s payments under IBR</a:t>
            </a:r>
          </a:p>
          <a:p>
            <a:pPr marL="342900" indent="-342900">
              <a:spcBef>
                <a:spcPct val="20000"/>
              </a:spcBef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</a:rPr>
              <a:t>After </a:t>
            </a:r>
            <a:r>
              <a:rPr lang="en-US" sz="2000" dirty="0">
                <a:solidFill>
                  <a:srgbClr val="FFFFFF"/>
                </a:solidFill>
              </a:rPr>
              <a:t>10 years, because she is in public service, the government will forgive her loans tax-free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23056" y="5863865"/>
            <a:ext cx="4402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= Free MBA?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9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Conclusions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196747" cy="4525963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solidFill>
                  <a:srgbClr val="FFFFFF"/>
                </a:solidFill>
              </a:rPr>
              <a:t>Juran’s</a:t>
            </a:r>
            <a:r>
              <a:rPr lang="en-US" sz="2800" dirty="0" smtClean="0">
                <a:solidFill>
                  <a:srgbClr val="FFFFFF"/>
                </a:solidFill>
              </a:rPr>
              <a:t> Decision Models tools can help assess loan repayment strategies, and at least in the short-term, they point towards a do-gooder strategy</a:t>
            </a:r>
          </a:p>
          <a:p>
            <a:pPr>
              <a:buNone/>
            </a:pPr>
            <a:endParaRPr lang="en-US" sz="28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New Pay as You Earn Option</a:t>
            </a:r>
          </a:p>
          <a:p>
            <a:endParaRPr lang="en-US" sz="28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Perverse Incentives and Policy Implications </a:t>
            </a:r>
          </a:p>
          <a:p>
            <a:pPr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52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The Circle is Now Complete (The End)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Juran Obi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314802" y="-267233"/>
            <a:ext cx="8368044" cy="6276033"/>
          </a:xfrm>
          <a:prstGeom prst="rect">
            <a:avLst/>
          </a:prstGeom>
        </p:spPr>
      </p:pic>
      <p:pic>
        <p:nvPicPr>
          <p:cNvPr id="5" name="Picture 4" descr="yoda.jpg"/>
          <p:cNvPicPr>
            <a:picLocks noChangeAspect="1"/>
          </p:cNvPicPr>
          <p:nvPr/>
        </p:nvPicPr>
        <p:blipFill>
          <a:blip r:embed="rId4"/>
          <a:srcRect l="27381" t="27381" r="27679" b="26190"/>
          <a:stretch>
            <a:fillRect/>
          </a:stretch>
        </p:blipFill>
        <p:spPr>
          <a:xfrm>
            <a:off x="5825067" y="4755729"/>
            <a:ext cx="1857602" cy="1439334"/>
          </a:xfrm>
          <a:prstGeom prst="rect">
            <a:avLst/>
          </a:prstGeom>
        </p:spPr>
      </p:pic>
      <p:pic>
        <p:nvPicPr>
          <p:cNvPr id="7" name="Picture 6" descr="Reece-Han.jpg"/>
          <p:cNvPicPr>
            <a:picLocks noChangeAspect="1"/>
          </p:cNvPicPr>
          <p:nvPr/>
        </p:nvPicPr>
        <p:blipFill>
          <a:blip r:embed="rId5"/>
          <a:srcRect l="28333" t="8642" r="28148" b="8679"/>
          <a:stretch>
            <a:fillRect/>
          </a:stretch>
        </p:blipFill>
        <p:spPr>
          <a:xfrm>
            <a:off x="1100666" y="2611435"/>
            <a:ext cx="2980267" cy="4246565"/>
          </a:xfrm>
          <a:prstGeom prst="rect">
            <a:avLst/>
          </a:prstGeom>
        </p:spPr>
      </p:pic>
      <p:pic>
        <p:nvPicPr>
          <p:cNvPr id="8" name="Picture 7" descr="Philipp Chewie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773869" y="948261"/>
            <a:ext cx="2556225" cy="1917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The Problem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26667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 “friend of ours”, Jami </a:t>
            </a:r>
            <a:r>
              <a:rPr lang="en-US" dirty="0" err="1" smtClean="0">
                <a:solidFill>
                  <a:srgbClr val="FFFFFF"/>
                </a:solidFill>
              </a:rPr>
              <a:t>Felson</a:t>
            </a:r>
            <a:r>
              <a:rPr lang="en-US" dirty="0" smtClean="0">
                <a:solidFill>
                  <a:srgbClr val="FFFFFF"/>
                </a:solidFill>
              </a:rPr>
              <a:t>, is currently an MBA 2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She must decide between two career paths: Do-</a:t>
            </a:r>
            <a:r>
              <a:rPr lang="en-US" dirty="0" err="1" smtClean="0">
                <a:solidFill>
                  <a:srgbClr val="FFFFFF"/>
                </a:solidFill>
              </a:rPr>
              <a:t>Gooder</a:t>
            </a:r>
            <a:r>
              <a:rPr lang="en-US" dirty="0" smtClean="0">
                <a:solidFill>
                  <a:srgbClr val="FFFFFF"/>
                </a:solidFill>
              </a:rPr>
              <a:t> vs. Dark Side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Jami considers two different offers for each career path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She also must choose a repayment plan for her outstanding student loans</a:t>
            </a:r>
          </a:p>
          <a:p>
            <a:r>
              <a:rPr lang="en-US" b="1" dirty="0" smtClean="0">
                <a:solidFill>
                  <a:srgbClr val="FFFFFF"/>
                </a:solidFill>
              </a:rPr>
              <a:t>Goal: Maximize Jami’s disposable income (after taxes and loan payments)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Jami.pdf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383887" y="-372533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The Problem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735137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Job Choice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Do-</a:t>
            </a:r>
            <a:r>
              <a:rPr lang="en-US" dirty="0" err="1" smtClean="0">
                <a:solidFill>
                  <a:srgbClr val="FFFFFF"/>
                </a:solidFill>
              </a:rPr>
              <a:t>Gooder</a:t>
            </a:r>
            <a:r>
              <a:rPr lang="en-US" dirty="0" smtClean="0">
                <a:solidFill>
                  <a:srgbClr val="FFFFFF"/>
                </a:solidFill>
              </a:rPr>
              <a:t>: work at a non-profit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Dark Side: work at a for-profit company</a:t>
            </a:r>
          </a:p>
          <a:p>
            <a:pPr lvl="1"/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Repayment Considerations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Income based repayment (IBR)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Fixed 10-year/25-year Payment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Graduated 10-year Payment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Public Service Loan Forgiveness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Stern Loan Forgiveness</a:t>
            </a:r>
          </a:p>
          <a:p>
            <a:pPr lvl="1"/>
            <a:endParaRPr lang="en-US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The Problem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103" y="1780944"/>
            <a:ext cx="7494404" cy="4952683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Four Scenarios</a:t>
            </a: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A: $65,000 salary, Do-</a:t>
            </a:r>
            <a:r>
              <a:rPr lang="en-US" sz="2400" dirty="0" err="1" smtClean="0">
                <a:solidFill>
                  <a:srgbClr val="FFFFFF"/>
                </a:solidFill>
              </a:rPr>
              <a:t>Gooder</a:t>
            </a:r>
            <a:r>
              <a:rPr lang="en-US" sz="2400" dirty="0" smtClean="0">
                <a:solidFill>
                  <a:srgbClr val="FFFFFF"/>
                </a:solidFill>
              </a:rPr>
              <a:t> “Qualifying job”</a:t>
            </a: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B: $85,000 salary, Do-</a:t>
            </a:r>
            <a:r>
              <a:rPr lang="en-US" sz="2400" dirty="0" err="1" smtClean="0">
                <a:solidFill>
                  <a:srgbClr val="FFFFFF"/>
                </a:solidFill>
              </a:rPr>
              <a:t>Gooder</a:t>
            </a:r>
            <a:r>
              <a:rPr lang="en-US" sz="2400" dirty="0" smtClean="0">
                <a:solidFill>
                  <a:srgbClr val="FFFFFF"/>
                </a:solidFill>
              </a:rPr>
              <a:t> “Qualifying job”</a:t>
            </a: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C: $85,000 salary, Dark Side “Non-Qualifying job”</a:t>
            </a: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D: $100,000 salary, Dark Side “Non-Qualifying job”</a:t>
            </a:r>
          </a:p>
          <a:p>
            <a:pPr lvl="1"/>
            <a:endParaRPr lang="en-US" sz="2400" dirty="0">
              <a:solidFill>
                <a:srgbClr val="FFFFFF"/>
              </a:solidFill>
            </a:endParaRP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Scenarios A and B rely on income-based repayment as well as Stern and Public Service Loan Forgiveness </a:t>
            </a:r>
          </a:p>
          <a:p>
            <a:pPr lvl="1"/>
            <a:r>
              <a:rPr lang="en-US" sz="2400" dirty="0" smtClean="0">
                <a:solidFill>
                  <a:srgbClr val="FFFFFF"/>
                </a:solidFill>
              </a:rPr>
              <a:t>Scenarios C and D rely on fixed 10-year repayment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100"/>
            <a:ext cx="4587766" cy="5329014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Flexible Inputs</a:t>
            </a:r>
          </a:p>
          <a:p>
            <a:pPr lvl="1"/>
            <a:r>
              <a:rPr lang="en-US" sz="2000" dirty="0" smtClean="0">
                <a:solidFill>
                  <a:srgbClr val="FFFFFF"/>
                </a:solidFill>
              </a:rPr>
              <a:t>Total outstanding loan balance</a:t>
            </a:r>
          </a:p>
          <a:p>
            <a:pPr lvl="1"/>
            <a:r>
              <a:rPr lang="en-US" sz="2000" dirty="0" smtClean="0">
                <a:solidFill>
                  <a:srgbClr val="FFFFFF"/>
                </a:solidFill>
              </a:rPr>
              <a:t>Interest rate on loans</a:t>
            </a:r>
          </a:p>
          <a:p>
            <a:pPr lvl="1"/>
            <a:r>
              <a:rPr lang="en-US" sz="2000" dirty="0" smtClean="0">
                <a:solidFill>
                  <a:srgbClr val="FFFFFF"/>
                </a:solidFill>
              </a:rPr>
              <a:t>Gross income</a:t>
            </a:r>
          </a:p>
          <a:p>
            <a:pPr lvl="1"/>
            <a:r>
              <a:rPr lang="en-US" sz="2000" dirty="0" smtClean="0">
                <a:solidFill>
                  <a:srgbClr val="FFFFFF"/>
                </a:solidFill>
              </a:rPr>
              <a:t>Annual income growth</a:t>
            </a:r>
          </a:p>
          <a:p>
            <a:pPr lvl="1"/>
            <a:r>
              <a:rPr lang="en-US" sz="2000" dirty="0" smtClean="0">
                <a:solidFill>
                  <a:srgbClr val="FFFFFF"/>
                </a:solidFill>
              </a:rPr>
              <a:t>Qualifying or non-qualifying job</a:t>
            </a:r>
          </a:p>
          <a:p>
            <a:pPr lvl="1"/>
            <a:r>
              <a:rPr lang="en-US" sz="2000" dirty="0" smtClean="0">
                <a:solidFill>
                  <a:srgbClr val="FFFFFF"/>
                </a:solidFill>
              </a:rPr>
              <a:t>Method of repayment</a:t>
            </a:r>
          </a:p>
          <a:p>
            <a:pPr lvl="1"/>
            <a:endParaRPr lang="en-US" sz="2000" dirty="0" smtClean="0">
              <a:solidFill>
                <a:srgbClr val="FFFFFF"/>
              </a:solidFill>
            </a:endParaRPr>
          </a:p>
          <a:p>
            <a:pPr lvl="1"/>
            <a:endParaRPr lang="en-US" sz="2000" dirty="0" smtClean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9" t="29009"/>
          <a:stretch>
            <a:fillRect/>
          </a:stretch>
        </p:blipFill>
        <p:spPr bwMode="auto">
          <a:xfrm>
            <a:off x="922867" y="4070444"/>
            <a:ext cx="7611125" cy="242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814654" y="853200"/>
            <a:ext cx="4587766" cy="5329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Additional Inputs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Taxpayer status and dependents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Federal taxes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 York state taxes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NYC municipal taxes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 Security and Medicare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Model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Model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776551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Crystal Ball: </a:t>
            </a:r>
            <a:r>
              <a:rPr lang="en-US" dirty="0" err="1" smtClean="0">
                <a:solidFill>
                  <a:srgbClr val="FFFFFF"/>
                </a:solidFill>
              </a:rPr>
              <a:t>BetaPERT</a:t>
            </a:r>
            <a:r>
              <a:rPr lang="en-US" dirty="0" smtClean="0">
                <a:solidFill>
                  <a:srgbClr val="FFFFFF"/>
                </a:solidFill>
              </a:rPr>
              <a:t> Distribution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Applied to annual salary growth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Emphasizes the “most likely” value over minimum and maximum values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Produces a curve that looks similar to a normal curve without knowing the required parameters of a normal curve</a:t>
            </a:r>
          </a:p>
          <a:p>
            <a:pPr marL="914400" lvl="2" indent="0">
              <a:buNone/>
            </a:pP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Key Outputs (cumulative over 10 years)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Total personal income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Taxes paid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Loan service paid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Disposable income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Principal outstanding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Model: Scenario A Do-</a:t>
            </a:r>
            <a:r>
              <a:rPr lang="en-US" dirty="0" err="1" smtClean="0">
                <a:solidFill>
                  <a:srgbClr val="FFFFFF"/>
                </a:solidFill>
              </a:rPr>
              <a:t>Gooder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sz="4000" dirty="0" smtClean="0">
                <a:solidFill>
                  <a:srgbClr val="FFFFFF"/>
                </a:solidFill>
              </a:rPr>
              <a:t>$65,000 base salary, qualifying job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4080"/>
            <a:ext cx="8229600" cy="4525963"/>
          </a:xfrm>
        </p:spPr>
        <p:txBody>
          <a:bodyPr/>
          <a:lstStyle/>
          <a:p>
            <a:pPr lvl="1">
              <a:buNone/>
            </a:pPr>
            <a:endParaRPr lang="en-US" sz="2000" dirty="0" smtClean="0">
              <a:solidFill>
                <a:srgbClr val="FFFFFF"/>
              </a:solidFill>
            </a:endParaRPr>
          </a:p>
          <a:p>
            <a:pPr lvl="1">
              <a:buNone/>
            </a:pPr>
            <a:r>
              <a:rPr lang="en-US" sz="2000" dirty="0" smtClean="0">
                <a:solidFill>
                  <a:srgbClr val="FFFFFF"/>
                </a:solidFill>
              </a:rPr>
              <a:t>Variance of real increase in salary: Min -3%, Max 10%, Most likely 2%</a:t>
            </a:r>
          </a:p>
          <a:p>
            <a:pPr lvl="1">
              <a:buNone/>
            </a:pPr>
            <a:endParaRPr lang="en-US" sz="1800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199" y="2346974"/>
            <a:ext cx="6182942" cy="419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813323" y="2761155"/>
            <a:ext cx="7690476" cy="3894034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32408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/>
              <a:buNone/>
            </a:pPr>
            <a:endParaRPr lang="en-US" sz="2000" dirty="0" smtClean="0">
              <a:solidFill>
                <a:srgbClr val="FFFFFF"/>
              </a:solidFill>
            </a:endParaRPr>
          </a:p>
          <a:p>
            <a:pPr marL="342900" lvl="1" indent="-342900">
              <a:lnSpc>
                <a:spcPct val="80000"/>
              </a:lnSpc>
              <a:buFont typeface="Arial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Mean / Median: 	$</a:t>
            </a:r>
            <a:r>
              <a:rPr lang="en-US" sz="2200" dirty="0">
                <a:solidFill>
                  <a:srgbClr val="FFFFFF"/>
                </a:solidFill>
              </a:rPr>
              <a:t>539,671 </a:t>
            </a:r>
            <a:r>
              <a:rPr lang="en-US" sz="2200" dirty="0" smtClean="0">
                <a:solidFill>
                  <a:srgbClr val="FFFFFF"/>
                </a:solidFill>
              </a:rPr>
              <a:t>/ 	$</a:t>
            </a:r>
            <a:r>
              <a:rPr lang="en-US" sz="2200" dirty="0">
                <a:solidFill>
                  <a:srgbClr val="FFFFFF"/>
                </a:solidFill>
              </a:rPr>
              <a:t>539,822 </a:t>
            </a:r>
            <a:r>
              <a:rPr lang="en-US" sz="2200" dirty="0" smtClean="0">
                <a:solidFill>
                  <a:srgbClr val="FFFFFF"/>
                </a:solidFill>
              </a:rPr>
              <a:t>(</a:t>
            </a:r>
            <a:r>
              <a:rPr lang="en-US" sz="2200" dirty="0">
                <a:solidFill>
                  <a:srgbClr val="FFFFFF"/>
                </a:solidFill>
              </a:rPr>
              <a:t>monthly $</a:t>
            </a:r>
            <a:r>
              <a:rPr lang="en-US" sz="2200" dirty="0" smtClean="0">
                <a:solidFill>
                  <a:srgbClr val="FFFFFF"/>
                </a:solidFill>
              </a:rPr>
              <a:t>4,497 / </a:t>
            </a:r>
            <a:r>
              <a:rPr lang="en-US" sz="2200" dirty="0">
                <a:solidFill>
                  <a:srgbClr val="FFFFFF"/>
                </a:solidFill>
              </a:rPr>
              <a:t>$4,499</a:t>
            </a:r>
            <a:r>
              <a:rPr lang="en-US" sz="2200" dirty="0" smtClean="0">
                <a:solidFill>
                  <a:srgbClr val="FFFFFF"/>
                </a:solidFill>
              </a:rPr>
              <a:t>)</a:t>
            </a:r>
            <a:endParaRPr lang="en-US" sz="2200" dirty="0">
              <a:solidFill>
                <a:srgbClr val="FFFFFF"/>
              </a:solidFill>
            </a:endParaRPr>
          </a:p>
          <a:p>
            <a:pPr marL="342900" lvl="1" indent="-342900">
              <a:lnSpc>
                <a:spcPct val="80000"/>
              </a:lnSpc>
              <a:buFont typeface="Arial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Range: 			$490,513 - 	$576,930 (monthly $4,088 - $4,808)	</a:t>
            </a:r>
            <a:endParaRPr lang="en-US" sz="2200" dirty="0">
              <a:solidFill>
                <a:srgbClr val="FFFFFF"/>
              </a:solidFill>
            </a:endParaRPr>
          </a:p>
          <a:p>
            <a:pPr lvl="1">
              <a:buFont typeface="Arial"/>
              <a:buNone/>
            </a:pPr>
            <a:endParaRPr lang="en-US" sz="1800" dirty="0" smtClean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FF"/>
                </a:solidFill>
              </a:rPr>
              <a:t>Scenario A 10-Year Disposable </a:t>
            </a:r>
            <a:r>
              <a:rPr lang="en-US" dirty="0" smtClean="0">
                <a:solidFill>
                  <a:srgbClr val="FFFFFF"/>
                </a:solidFill>
              </a:rPr>
              <a:t>Income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569</TotalTime>
  <Words>742</Words>
  <Application>Microsoft Office PowerPoint</Application>
  <PresentationFormat>On-screen Show (4:3)</PresentationFormat>
  <Paragraphs>128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Student Loan Repayment: A Decision Models Intergalactic Project</vt:lpstr>
      <vt:lpstr>Agenda</vt:lpstr>
      <vt:lpstr>The Problem</vt:lpstr>
      <vt:lpstr>The Problem</vt:lpstr>
      <vt:lpstr>The Problem</vt:lpstr>
      <vt:lpstr>Model</vt:lpstr>
      <vt:lpstr>Model</vt:lpstr>
      <vt:lpstr>Model: Scenario A Do-Gooder  $65,000 base salary, qualifying job</vt:lpstr>
      <vt:lpstr>Scenario A 10-Year Disposable Income</vt:lpstr>
      <vt:lpstr>Model: Scenario B Do-Gooder $85,000 base salary, qualifying job</vt:lpstr>
      <vt:lpstr>Scenario B 10-Year Disposable Income</vt:lpstr>
      <vt:lpstr>Model: Scenario C Dark Side $85,000 base salary, non-qualifying job</vt:lpstr>
      <vt:lpstr>Scenario C 10-Year Disposable Income</vt:lpstr>
      <vt:lpstr>Model: Scenario D Dark Side $100,000 base salary, non-qualifying job</vt:lpstr>
      <vt:lpstr>Scenario D 10-Year Disposable Income</vt:lpstr>
      <vt:lpstr>Use the Force, Jami</vt:lpstr>
      <vt:lpstr>PowerPoint Presentation</vt:lpstr>
      <vt:lpstr>Takeaways</vt:lpstr>
      <vt:lpstr>But … The Empire Strikes Back?</vt:lpstr>
      <vt:lpstr>Also …. How to Get an MBA for Free: At least, with a greater than 70% chance</vt:lpstr>
      <vt:lpstr>Conclusions</vt:lpstr>
      <vt:lpstr>The Circle is Now Complete (The End)</vt:lpstr>
    </vt:vector>
  </TitlesOfParts>
  <Company>China Prep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 Loan Repayment: A Decision Models Intergalactic Project</dc:title>
  <dc:creator>China Prep</dc:creator>
  <cp:lastModifiedBy>Philipp Hacker</cp:lastModifiedBy>
  <cp:revision>20</cp:revision>
  <dcterms:created xsi:type="dcterms:W3CDTF">2012-12-17T02:46:13Z</dcterms:created>
  <dcterms:modified xsi:type="dcterms:W3CDTF">2012-12-17T19:12:10Z</dcterms:modified>
</cp:coreProperties>
</file>